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6" r:id="rId4"/>
    <p:sldId id="259" r:id="rId5"/>
    <p:sldId id="260" r:id="rId6"/>
    <p:sldId id="261" r:id="rId7"/>
    <p:sldId id="262" r:id="rId8"/>
    <p:sldId id="267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107" d="100"/>
          <a:sy n="107" d="100"/>
        </p:scale>
        <p:origin x="-714" y="-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F6F-52B9-4936-960C-B6CBB81D6A90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8B84-4D67-473B-B657-09D0101A3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75088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F6F-52B9-4936-960C-B6CBB81D6A90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8B84-4D67-473B-B657-09D0101A3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5744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F6F-52B9-4936-960C-B6CBB81D6A90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8B84-4D67-473B-B657-09D0101A3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46958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F6F-52B9-4936-960C-B6CBB81D6A90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8B84-4D67-473B-B657-09D0101A3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1967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F6F-52B9-4936-960C-B6CBB81D6A90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8B84-4D67-473B-B657-09D0101A3667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650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F6F-52B9-4936-960C-B6CBB81D6A90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8B84-4D67-473B-B657-09D0101A3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0273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F6F-52B9-4936-960C-B6CBB81D6A90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8B84-4D67-473B-B657-09D0101A3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6061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F6F-52B9-4936-960C-B6CBB81D6A90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IN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8B84-4D67-473B-B657-09D0101A3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8725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2962F6F-52B9-4936-960C-B6CBB81D6A90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8B84-4D67-473B-B657-09D0101A3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3559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F6F-52B9-4936-960C-B6CBB81D6A90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8B84-4D67-473B-B657-09D0101A3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2774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F6F-52B9-4936-960C-B6CBB81D6A90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8B84-4D67-473B-B657-09D0101A3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757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B2962F6F-52B9-4936-960C-B6CBB81D6A90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54528B84-4D67-473B-B657-09D0101A3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941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C24BF1F-774B-0B24-2CA4-A71576352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850" y="0"/>
            <a:ext cx="737746" cy="762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F2CBF8C8-C49D-E859-1944-983614724C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18" b="31226"/>
          <a:stretch>
            <a:fillRect/>
          </a:stretch>
        </p:blipFill>
        <p:spPr>
          <a:xfrm>
            <a:off x="6664540" y="75"/>
            <a:ext cx="4781310" cy="76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2191DAA5-F790-3E42-4CE8-381B99A976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0729"/>
          <a:stretch>
            <a:fillRect/>
          </a:stretch>
        </p:blipFill>
        <p:spPr>
          <a:xfrm>
            <a:off x="8404" y="0"/>
            <a:ext cx="699167" cy="66991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A5A36CB-34D8-6BB6-B1EE-88F34F139DFB}"/>
              </a:ext>
            </a:extLst>
          </p:cNvPr>
          <p:cNvSpPr txBox="1"/>
          <p:nvPr/>
        </p:nvSpPr>
        <p:spPr>
          <a:xfrm>
            <a:off x="3516086" y="2471058"/>
            <a:ext cx="515982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Title</a:t>
            </a:r>
          </a:p>
          <a:p>
            <a:pPr algn="ctr"/>
            <a:endParaRPr lang="en-US" sz="2400" b="1" dirty="0">
              <a:solidFill>
                <a:schemeClr val="bg1"/>
              </a:solidFill>
            </a:endParaRPr>
          </a:p>
          <a:p>
            <a:pPr algn="ctr"/>
            <a:endParaRPr lang="en-US" sz="2400" b="1" dirty="0">
              <a:solidFill>
                <a:schemeClr val="bg1"/>
              </a:solidFill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PI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Affiliation of PI</a:t>
            </a:r>
          </a:p>
          <a:p>
            <a:pPr algn="ctr"/>
            <a:endParaRPr lang="en-US" sz="2400" b="1" dirty="0">
              <a:solidFill>
                <a:schemeClr val="bg1"/>
              </a:solidFill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Co-PI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Affiliation of Co-PI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A3AE833-F70E-E5A6-2386-32B13D82CF4E}"/>
              </a:ext>
            </a:extLst>
          </p:cNvPr>
          <p:cNvSpPr txBox="1"/>
          <p:nvPr/>
        </p:nvSpPr>
        <p:spPr>
          <a:xfrm>
            <a:off x="2738997" y="1269552"/>
            <a:ext cx="69886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CV Raman Major Grant </a:t>
            </a:r>
            <a:r>
              <a:rPr lang="en-US" sz="3200" b="1" dirty="0" smtClean="0">
                <a:solidFill>
                  <a:schemeClr val="bg1"/>
                </a:solidFill>
              </a:rPr>
              <a:t>Scheme (2026) </a:t>
            </a:r>
            <a:endParaRPr lang="en-IN" sz="3200" b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5255ADAF-7560-33CB-BDD6-2C460874F183}"/>
              </a:ext>
            </a:extLst>
          </p:cNvPr>
          <p:cNvSpPr txBox="1"/>
          <p:nvPr/>
        </p:nvSpPr>
        <p:spPr>
          <a:xfrm>
            <a:off x="283028" y="5976257"/>
            <a:ext cx="11900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C0C0C0"/>
                </a:highlight>
              </a:rPr>
              <a:t>PS: PIs are requested to prepare a PowerPoint presentation of their project proposal and record their presentation, with a duration not exceeding 7 minutes</a:t>
            </a:r>
            <a:endParaRPr lang="en-IN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150405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6101D49-CB89-C9AD-082E-17D8866BB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2236B83-C4E0-ED23-2FC4-3C5656DBB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850" y="0"/>
            <a:ext cx="737746" cy="762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96CEE262-0560-4C5C-6559-A3C2592308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18" b="31226"/>
          <a:stretch>
            <a:fillRect/>
          </a:stretch>
        </p:blipFill>
        <p:spPr>
          <a:xfrm>
            <a:off x="6664540" y="75"/>
            <a:ext cx="4781310" cy="76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56136567-D6CE-9EA3-C66F-EA1E111E2E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0729"/>
          <a:stretch>
            <a:fillRect/>
          </a:stretch>
        </p:blipFill>
        <p:spPr>
          <a:xfrm>
            <a:off x="8404" y="0"/>
            <a:ext cx="699167" cy="6699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66D0343-AEF7-FF7E-131B-470C517C7EC7}"/>
              </a:ext>
            </a:extLst>
          </p:cNvPr>
          <p:cNvSpPr txBox="1"/>
          <p:nvPr/>
        </p:nvSpPr>
        <p:spPr>
          <a:xfrm>
            <a:off x="707571" y="0"/>
            <a:ext cx="59569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CV Raman Grant Scheme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(CSJMU) </a:t>
            </a:r>
            <a:endParaRPr lang="en-IN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4A5B5E4-323E-8ADA-9DF9-6AB598264354}"/>
              </a:ext>
            </a:extLst>
          </p:cNvPr>
          <p:cNvSpPr txBox="1"/>
          <p:nvPr/>
        </p:nvSpPr>
        <p:spPr>
          <a:xfrm>
            <a:off x="511628" y="1709057"/>
            <a:ext cx="107659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Have u availed CV Raman Grant (CSJMU) earlier				:			YES/ No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If  Yes,  mention Year											: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If  Yes, mention outcomes (Publication(s)/ Patent(s) etc.			:			</a:t>
            </a:r>
            <a:endParaRPr lang="en-IN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466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FB443CF-D4CE-B26B-2700-8DCE4A638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79CE4B2-457A-43AE-33BF-523AC54C2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850" y="0"/>
            <a:ext cx="737746" cy="762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FDC6E460-A2A7-BF09-617C-D418D670F5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18" b="31226"/>
          <a:stretch>
            <a:fillRect/>
          </a:stretch>
        </p:blipFill>
        <p:spPr>
          <a:xfrm>
            <a:off x="6664540" y="75"/>
            <a:ext cx="4781310" cy="76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58380DAD-A469-4A26-A4B8-FBC4AB32AD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0729"/>
          <a:stretch>
            <a:fillRect/>
          </a:stretch>
        </p:blipFill>
        <p:spPr>
          <a:xfrm>
            <a:off x="8404" y="0"/>
            <a:ext cx="699167" cy="6699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80A27BB-C9F7-1AB8-E315-B87410382069}"/>
              </a:ext>
            </a:extLst>
          </p:cNvPr>
          <p:cNvSpPr txBox="1"/>
          <p:nvPr/>
        </p:nvSpPr>
        <p:spPr>
          <a:xfrm>
            <a:off x="707571" y="0"/>
            <a:ext cx="59569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Introduction</a:t>
            </a:r>
            <a:endParaRPr lang="en-IN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199B74F-A5A3-67E6-4DF2-25A57E2D846D}"/>
              </a:ext>
            </a:extLst>
          </p:cNvPr>
          <p:cNvSpPr txBox="1"/>
          <p:nvPr/>
        </p:nvSpPr>
        <p:spPr>
          <a:xfrm>
            <a:off x="511629" y="1709057"/>
            <a:ext cx="897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Hint: The introduction must focus on identifying and addressing key research gaps.</a:t>
            </a:r>
            <a:endParaRPr lang="en-IN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555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76DF169-7B1B-1AE9-D1BE-B6B3AF348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39FAEF6-9E55-9B0C-1F52-54F753B5C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850" y="0"/>
            <a:ext cx="737746" cy="762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F321B6DD-6727-4BB1-6067-0514038C3D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18" b="31226"/>
          <a:stretch>
            <a:fillRect/>
          </a:stretch>
        </p:blipFill>
        <p:spPr>
          <a:xfrm>
            <a:off x="6664540" y="75"/>
            <a:ext cx="4781310" cy="76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4D3497CE-7FBD-596B-B3B5-EDC1809E2A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0729"/>
          <a:stretch>
            <a:fillRect/>
          </a:stretch>
        </p:blipFill>
        <p:spPr>
          <a:xfrm>
            <a:off x="8404" y="0"/>
            <a:ext cx="699167" cy="6699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76B6EA6-D30A-79A2-51BC-0A72AA422F2B}"/>
              </a:ext>
            </a:extLst>
          </p:cNvPr>
          <p:cNvSpPr txBox="1"/>
          <p:nvPr/>
        </p:nvSpPr>
        <p:spPr>
          <a:xfrm>
            <a:off x="746150" y="42568"/>
            <a:ext cx="5918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Objectives</a:t>
            </a:r>
            <a:endParaRPr lang="en-IN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841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358068B-5454-8D2E-6EFB-ED5B6B7D2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FA20F692-FDB0-4FD5-A61D-A5D1CB4F5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850" y="0"/>
            <a:ext cx="737746" cy="762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68908577-FF57-F817-528D-FA9CEFACBF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18" b="31226"/>
          <a:stretch>
            <a:fillRect/>
          </a:stretch>
        </p:blipFill>
        <p:spPr>
          <a:xfrm>
            <a:off x="6664540" y="75"/>
            <a:ext cx="4781310" cy="76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EC9C016-E046-E373-C8E2-69DE158166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0729"/>
          <a:stretch>
            <a:fillRect/>
          </a:stretch>
        </p:blipFill>
        <p:spPr>
          <a:xfrm>
            <a:off x="8404" y="0"/>
            <a:ext cx="699167" cy="6699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E037293-2BC4-90C5-AF40-B12F3B2D9D2A}"/>
              </a:ext>
            </a:extLst>
          </p:cNvPr>
          <p:cNvSpPr txBox="1"/>
          <p:nvPr/>
        </p:nvSpPr>
        <p:spPr>
          <a:xfrm>
            <a:off x="746150" y="42568"/>
            <a:ext cx="5918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Methodology</a:t>
            </a:r>
            <a:endParaRPr lang="en-IN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3ABA959-0379-EB08-482C-99C7FCE2A439}"/>
              </a:ext>
            </a:extLst>
          </p:cNvPr>
          <p:cNvSpPr txBox="1"/>
          <p:nvPr/>
        </p:nvSpPr>
        <p:spPr>
          <a:xfrm>
            <a:off x="1295400" y="2002971"/>
            <a:ext cx="5072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Hint: Prepare Flowchart- style methodology</a:t>
            </a:r>
            <a:endParaRPr lang="en-IN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154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F8BAF9E-841B-83F4-CDC5-237D734CE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1C9E726-9F85-5A8C-27B1-79ABA923B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850" y="0"/>
            <a:ext cx="737746" cy="762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340AB8D4-42E1-25C2-FA63-366B26342C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18" b="31226"/>
          <a:stretch>
            <a:fillRect/>
          </a:stretch>
        </p:blipFill>
        <p:spPr>
          <a:xfrm>
            <a:off x="6664540" y="75"/>
            <a:ext cx="4781310" cy="76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E474F7C8-8887-57A9-DDFD-EB52277AC2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0729"/>
          <a:stretch>
            <a:fillRect/>
          </a:stretch>
        </p:blipFill>
        <p:spPr>
          <a:xfrm>
            <a:off x="8404" y="0"/>
            <a:ext cx="699167" cy="6699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B634FA1-3EEC-351E-7B8D-8E80678190D9}"/>
              </a:ext>
            </a:extLst>
          </p:cNvPr>
          <p:cNvSpPr txBox="1"/>
          <p:nvPr/>
        </p:nvSpPr>
        <p:spPr>
          <a:xfrm>
            <a:off x="746150" y="42568"/>
            <a:ext cx="5918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Timeline</a:t>
            </a:r>
            <a:endParaRPr lang="en-IN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5732674-E7FC-DABC-BC9E-D8558FBC6A27}"/>
              </a:ext>
            </a:extLst>
          </p:cNvPr>
          <p:cNvSpPr txBox="1"/>
          <p:nvPr/>
        </p:nvSpPr>
        <p:spPr>
          <a:xfrm>
            <a:off x="1045029" y="1948543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Hint: Please represent the project phases by Gantt chart</a:t>
            </a:r>
            <a:endParaRPr lang="en-IN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381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07DD1AA-C59A-A1B2-BC8E-6CBD83BE4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8874C07-82BD-519E-05FA-B6B4CAD4C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850" y="0"/>
            <a:ext cx="737746" cy="762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7A993C5B-E769-90AE-0D2F-C6EBE8CBF0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18" b="31226"/>
          <a:stretch>
            <a:fillRect/>
          </a:stretch>
        </p:blipFill>
        <p:spPr>
          <a:xfrm>
            <a:off x="6664540" y="75"/>
            <a:ext cx="4781310" cy="76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53FFA028-554C-9B59-EAA2-5285D9C739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0729"/>
          <a:stretch>
            <a:fillRect/>
          </a:stretch>
        </p:blipFill>
        <p:spPr>
          <a:xfrm>
            <a:off x="8404" y="0"/>
            <a:ext cx="699167" cy="6699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0D35A87-3B12-18C8-D480-E7E271EBFD26}"/>
              </a:ext>
            </a:extLst>
          </p:cNvPr>
          <p:cNvSpPr txBox="1"/>
          <p:nvPr/>
        </p:nvSpPr>
        <p:spPr>
          <a:xfrm>
            <a:off x="746150" y="42568"/>
            <a:ext cx="5918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Translational Outcome(s)</a:t>
            </a:r>
            <a:endParaRPr lang="en-IN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381D037-0D90-3CC8-CD1A-C40DE5B0016C}"/>
              </a:ext>
            </a:extLst>
          </p:cNvPr>
          <p:cNvSpPr txBox="1"/>
          <p:nvPr/>
        </p:nvSpPr>
        <p:spPr>
          <a:xfrm>
            <a:off x="979714" y="2100943"/>
            <a:ext cx="9416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Please mention project outcomes such as product/ patent/technology/ tool/ policy document/ other translational output etc.</a:t>
            </a:r>
            <a:endParaRPr lang="en-IN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19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64EEEC3-1844-0DBA-4D17-5388041CF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E5C8B77-3837-EEA1-640E-BB49212D5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850" y="0"/>
            <a:ext cx="737746" cy="762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F9ECDE93-D449-DB3B-213C-F4787416D7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18" b="31226"/>
          <a:stretch>
            <a:fillRect/>
          </a:stretch>
        </p:blipFill>
        <p:spPr>
          <a:xfrm>
            <a:off x="6664540" y="75"/>
            <a:ext cx="4781310" cy="76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15B84021-34C8-5995-60D9-B33E0BC5BE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0729"/>
          <a:stretch>
            <a:fillRect/>
          </a:stretch>
        </p:blipFill>
        <p:spPr>
          <a:xfrm>
            <a:off x="8404" y="0"/>
            <a:ext cx="699167" cy="6699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A412816-DC25-6041-A378-0E8D7E2AD39B}"/>
              </a:ext>
            </a:extLst>
          </p:cNvPr>
          <p:cNvSpPr txBox="1"/>
          <p:nvPr/>
        </p:nvSpPr>
        <p:spPr>
          <a:xfrm>
            <a:off x="746150" y="42568"/>
            <a:ext cx="59183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Technology Readiness Level Progression</a:t>
            </a:r>
            <a:endParaRPr lang="en-IN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83D0B1C-0F05-9AA5-8448-FF8ABD448D8C}"/>
              </a:ext>
            </a:extLst>
          </p:cNvPr>
          <p:cNvSpPr txBox="1"/>
          <p:nvPr/>
        </p:nvSpPr>
        <p:spPr>
          <a:xfrm>
            <a:off x="548936" y="4082143"/>
            <a:ext cx="42843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(HINT: Please see the scale alongside)</a:t>
            </a:r>
          </a:p>
          <a:p>
            <a:pPr algn="just"/>
            <a:r>
              <a:rPr lang="en-US" dirty="0">
                <a:solidFill>
                  <a:schemeClr val="bg1"/>
                </a:solidFill>
              </a:rPr>
              <a:t>Kindly assess and indicate the </a:t>
            </a:r>
            <a:r>
              <a:rPr lang="en-US" b="1" dirty="0">
                <a:solidFill>
                  <a:schemeClr val="bg1"/>
                </a:solidFill>
              </a:rPr>
              <a:t>Technology Readiness Level (TRL)</a:t>
            </a:r>
            <a:r>
              <a:rPr lang="en-US" dirty="0">
                <a:solidFill>
                  <a:schemeClr val="bg1"/>
                </a:solidFill>
              </a:rPr>
              <a:t> of your project proposal on a </a:t>
            </a:r>
            <a:r>
              <a:rPr lang="en-US" b="1" dirty="0">
                <a:solidFill>
                  <a:schemeClr val="bg1"/>
                </a:solidFill>
              </a:rPr>
              <a:t>0–10 scale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57DADD3-B47C-8A85-155B-6D9C2ACBD0C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9170"/>
          <a:stretch>
            <a:fillRect/>
          </a:stretch>
        </p:blipFill>
        <p:spPr>
          <a:xfrm>
            <a:off x="5268374" y="1439968"/>
            <a:ext cx="6795480" cy="47906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18988CD-3460-ED7E-E746-F1ECBF73FF71}"/>
              </a:ext>
            </a:extLst>
          </p:cNvPr>
          <p:cNvSpPr txBox="1"/>
          <p:nvPr/>
        </p:nvSpPr>
        <p:spPr>
          <a:xfrm>
            <a:off x="548936" y="1575528"/>
            <a:ext cx="45891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chemeClr val="bg1"/>
                </a:solidFill>
              </a:rPr>
              <a:t>Current TRL</a:t>
            </a:r>
            <a:r>
              <a:rPr lang="en-US" dirty="0">
                <a:solidFill>
                  <a:schemeClr val="bg1"/>
                </a:solidFill>
              </a:rPr>
              <a:t> of the proposed project at the time of submission:</a:t>
            </a:r>
          </a:p>
          <a:p>
            <a:pPr algn="just"/>
            <a:endParaRPr lang="en-US" dirty="0">
              <a:solidFill>
                <a:schemeClr val="bg1"/>
              </a:solidFill>
            </a:endParaRPr>
          </a:p>
          <a:p>
            <a:pPr algn="just"/>
            <a:r>
              <a:rPr lang="en-US" b="1" dirty="0">
                <a:solidFill>
                  <a:schemeClr val="bg1"/>
                </a:solidFill>
              </a:rPr>
              <a:t>Target TRL</a:t>
            </a:r>
            <a:r>
              <a:rPr lang="en-US" dirty="0">
                <a:solidFill>
                  <a:schemeClr val="bg1"/>
                </a:solidFill>
              </a:rPr>
              <a:t> to be achieved by the end of the project:</a:t>
            </a:r>
            <a:endParaRPr lang="en-IN" dirty="0">
              <a:solidFill>
                <a:schemeClr val="bg1"/>
              </a:solidFill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5421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31E2732-EA16-2369-2F2B-59299CBED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FAF8B36-F578-3B26-82C0-512DE99A3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850" y="0"/>
            <a:ext cx="737746" cy="762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CF042AF-81B0-555E-A45B-C5FCC93460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18" b="31226"/>
          <a:stretch>
            <a:fillRect/>
          </a:stretch>
        </p:blipFill>
        <p:spPr>
          <a:xfrm>
            <a:off x="6664540" y="75"/>
            <a:ext cx="4781310" cy="76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AE302DE-4752-C84D-79D9-51D7FA1DE4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0729"/>
          <a:stretch>
            <a:fillRect/>
          </a:stretch>
        </p:blipFill>
        <p:spPr>
          <a:xfrm>
            <a:off x="8404" y="0"/>
            <a:ext cx="699167" cy="6699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F04080B-B285-5246-678F-AF1EA4E1454B}"/>
              </a:ext>
            </a:extLst>
          </p:cNvPr>
          <p:cNvSpPr txBox="1"/>
          <p:nvPr/>
        </p:nvSpPr>
        <p:spPr>
          <a:xfrm>
            <a:off x="746150" y="42568"/>
            <a:ext cx="5918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Budget</a:t>
            </a:r>
            <a:endParaRPr lang="en-IN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8295BA9-91E5-A541-2287-203C53E9CEE7}"/>
              </a:ext>
            </a:extLst>
          </p:cNvPr>
          <p:cNvSpPr txBox="1"/>
          <p:nvPr/>
        </p:nvSpPr>
        <p:spPr>
          <a:xfrm>
            <a:off x="936170" y="1807029"/>
            <a:ext cx="5728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Kindly provide a detailed budget justification for the proposed project, clearly explaining the need and allocation of funds under each budget head.</a:t>
            </a:r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058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2168074-2799-4255-D71E-D6486F5A6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2DB4C144-F65C-95F0-942F-A84C508B6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850" y="0"/>
            <a:ext cx="737746" cy="762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106BB02F-A6C7-DA46-EA3E-15CE2E3E43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18" b="31226"/>
          <a:stretch>
            <a:fillRect/>
          </a:stretch>
        </p:blipFill>
        <p:spPr>
          <a:xfrm>
            <a:off x="6664540" y="75"/>
            <a:ext cx="4781310" cy="76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44D87D1D-81FB-A4F6-8D80-005B3CC801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0729"/>
          <a:stretch>
            <a:fillRect/>
          </a:stretch>
        </p:blipFill>
        <p:spPr>
          <a:xfrm>
            <a:off x="8404" y="0"/>
            <a:ext cx="699167" cy="6699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16E82C0-8C42-9934-A20A-4D9D5DD285ED}"/>
              </a:ext>
            </a:extLst>
          </p:cNvPr>
          <p:cNvSpPr txBox="1"/>
          <p:nvPr/>
        </p:nvSpPr>
        <p:spPr>
          <a:xfrm>
            <a:off x="746150" y="42568"/>
            <a:ext cx="59183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Additional information 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(if any)</a:t>
            </a:r>
            <a:endParaRPr lang="en-IN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918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B36EE76-17D3-93A9-F2E5-3DE99A695799}"/>
              </a:ext>
            </a:extLst>
          </p:cNvPr>
          <p:cNvSpPr txBox="1"/>
          <p:nvPr/>
        </p:nvSpPr>
        <p:spPr>
          <a:xfrm>
            <a:off x="3418114" y="2373086"/>
            <a:ext cx="5159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THANK YOU</a:t>
            </a:r>
            <a:endParaRPr lang="en-IN" sz="4000" b="1" dirty="0"/>
          </a:p>
        </p:txBody>
      </p:sp>
    </p:spTree>
    <p:extLst>
      <p:ext uri="{BB962C8B-B14F-4D97-AF65-F5344CB8AC3E}">
        <p14:creationId xmlns:p14="http://schemas.microsoft.com/office/powerpoint/2010/main" val="144225666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143</TotalTime>
  <Words>207</Words>
  <Application>Microsoft Office PowerPoint</Application>
  <PresentationFormat>Custom</PresentationFormat>
  <Paragraphs>37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Parcel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Soni Gupta</dc:creator>
  <cp:lastModifiedBy>user</cp:lastModifiedBy>
  <cp:revision>6</cp:revision>
  <dcterms:created xsi:type="dcterms:W3CDTF">2025-12-14T07:49:22Z</dcterms:created>
  <dcterms:modified xsi:type="dcterms:W3CDTF">2026-09-17T08:15:59Z</dcterms:modified>
</cp:coreProperties>
</file>